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a:xfrm>
            <a:off x="2692397" y="5037663"/>
            <a:ext cx="5214635" cy="279400"/>
          </a:xfrm>
        </p:spPr>
        <p:txBody>
          <a:bodyPr/>
          <a:lstStyle/>
          <a:p>
            <a:endParaRPr lang="tr-TR"/>
          </a:p>
        </p:txBody>
      </p:sp>
      <p:sp>
        <p:nvSpPr>
          <p:cNvPr id="6" name="Slide Number Placeholder 5"/>
          <p:cNvSpPr>
            <a:spLocks noGrp="1"/>
          </p:cNvSpPr>
          <p:nvPr>
            <p:ph type="sldNum" sz="quarter" idx="12"/>
          </p:nvPr>
        </p:nvSpPr>
        <p:spPr>
          <a:xfrm>
            <a:off x="8956900" y="5037663"/>
            <a:ext cx="551167" cy="279400"/>
          </a:xfrm>
        </p:spPr>
        <p:txBody>
          <a:bodyPr/>
          <a:lstStyle/>
          <a:p>
            <a:fld id="{6F1B1509-4914-4C8F-AE03-0E3555FE707F}" type="slidenum">
              <a:rPr lang="tr-TR" smtClean="0"/>
              <a:pPr/>
              <a:t>‹#›</a:t>
            </a:fld>
            <a:endParaRPr lang="tr-T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8278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B1509-4914-4C8F-AE03-0E3555FE707F}" type="slidenum">
              <a:rPr lang="tr-TR" smtClean="0"/>
              <a:pPr/>
              <a:t>‹#›</a:t>
            </a:fld>
            <a:endParaRPr lang="tr-TR"/>
          </a:p>
        </p:txBody>
      </p:sp>
    </p:spTree>
    <p:extLst>
      <p:ext uri="{BB962C8B-B14F-4D97-AF65-F5344CB8AC3E}">
        <p14:creationId xmlns:p14="http://schemas.microsoft.com/office/powerpoint/2010/main" val="3740728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2482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8215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spTree>
    <p:extLst>
      <p:ext uri="{BB962C8B-B14F-4D97-AF65-F5344CB8AC3E}">
        <p14:creationId xmlns:p14="http://schemas.microsoft.com/office/powerpoint/2010/main" val="3989048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tr-TR" smtClean="0"/>
              <a:t>Asıl başlık stili için tıklatın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4695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tr-TR" smtClean="0"/>
              <a:t>Asıl başlık stili için tıklatın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13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52160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430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spTree>
    <p:extLst>
      <p:ext uri="{BB962C8B-B14F-4D97-AF65-F5344CB8AC3E}">
        <p14:creationId xmlns:p14="http://schemas.microsoft.com/office/powerpoint/2010/main" val="3980121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F1B1509-4914-4C8F-AE03-0E3555FE707F}" type="slidenum">
              <a:rPr lang="tr-TR" smtClean="0"/>
              <a:pPr/>
              <a:t>‹#›</a:t>
            </a:fld>
            <a:endParaRPr lang="tr-T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48202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B1509-4914-4C8F-AE03-0E3555FE707F}" type="slidenum">
              <a:rPr lang="tr-TR" smtClean="0"/>
              <a:pPr/>
              <a:t>‹#›</a:t>
            </a:fld>
            <a:endParaRPr lang="tr-TR"/>
          </a:p>
        </p:txBody>
      </p:sp>
    </p:spTree>
    <p:extLst>
      <p:ext uri="{BB962C8B-B14F-4D97-AF65-F5344CB8AC3E}">
        <p14:creationId xmlns:p14="http://schemas.microsoft.com/office/powerpoint/2010/main" val="552453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F1B1509-4914-4C8F-AE03-0E3555FE707F}" type="slidenum">
              <a:rPr lang="tr-TR" smtClean="0"/>
              <a:pPr/>
              <a:t>‹#›</a:t>
            </a:fld>
            <a:endParaRPr lang="tr-T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60313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F1B1509-4914-4C8F-AE03-0E3555FE707F}" type="slidenum">
              <a:rPr lang="tr-TR" smtClean="0"/>
              <a:pPr/>
              <a:t>‹#›</a:t>
            </a:fld>
            <a:endParaRPr lang="tr-T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220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F1B1509-4914-4C8F-AE03-0E3555FE707F}" type="slidenum">
              <a:rPr lang="tr-TR" smtClean="0"/>
              <a:pPr/>
              <a:t>‹#›</a:t>
            </a:fld>
            <a:endParaRPr lang="tr-TR"/>
          </a:p>
        </p:txBody>
      </p:sp>
    </p:spTree>
    <p:extLst>
      <p:ext uri="{BB962C8B-B14F-4D97-AF65-F5344CB8AC3E}">
        <p14:creationId xmlns:p14="http://schemas.microsoft.com/office/powerpoint/2010/main" val="30481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B1509-4914-4C8F-AE03-0E3555FE707F}" type="slidenum">
              <a:rPr lang="tr-TR" smtClean="0"/>
              <a:pPr/>
              <a:t>‹#›</a:t>
            </a:fld>
            <a:endParaRPr lang="tr-T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9957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tr-TR" smtClean="0"/>
              <a:t>Asıl başlık stili için tıklatın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4B5326-9C72-48A7-9633-57911A5E846C}" type="datetimeFigureOut">
              <a:rPr lang="tr-TR" smtClean="0"/>
              <a:pPr/>
              <a:t>19.03.2018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F1B1509-4914-4C8F-AE03-0E3555FE707F}" type="slidenum">
              <a:rPr lang="tr-TR" smtClean="0"/>
              <a:pPr/>
              <a:t>‹#›</a:t>
            </a:fld>
            <a:endParaRPr lang="tr-TR"/>
          </a:p>
        </p:txBody>
      </p:sp>
    </p:spTree>
    <p:extLst>
      <p:ext uri="{BB962C8B-B14F-4D97-AF65-F5344CB8AC3E}">
        <p14:creationId xmlns:p14="http://schemas.microsoft.com/office/powerpoint/2010/main" val="3335162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cstate="print">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F4B5326-9C72-48A7-9633-57911A5E846C}" type="datetimeFigureOut">
              <a:rPr lang="tr-TR" smtClean="0"/>
              <a:pPr/>
              <a:t>19.03.2018</a:t>
            </a:fld>
            <a:endParaRPr lang="tr-T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tr-T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F1B1509-4914-4C8F-AE03-0E3555FE707F}" type="slidenum">
              <a:rPr lang="tr-TR" smtClean="0"/>
              <a:pPr/>
              <a:t>‹#›</a:t>
            </a:fld>
            <a:endParaRPr lang="tr-TR"/>
          </a:p>
        </p:txBody>
      </p:sp>
    </p:spTree>
    <p:extLst>
      <p:ext uri="{BB962C8B-B14F-4D97-AF65-F5344CB8AC3E}">
        <p14:creationId xmlns:p14="http://schemas.microsoft.com/office/powerpoint/2010/main" val="2356077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3432100" y="4066288"/>
            <a:ext cx="5582501" cy="603852"/>
          </a:xfrm>
        </p:spPr>
        <p:txBody>
          <a:bodyPr>
            <a:normAutofit fontScale="70000" lnSpcReduction="20000"/>
          </a:bodyPr>
          <a:lstStyle/>
          <a:p>
            <a:r>
              <a:rPr lang="tr-TR" sz="3200" b="1" dirty="0" smtClean="0">
                <a:solidFill>
                  <a:srgbClr val="C00000"/>
                </a:solidFill>
              </a:rPr>
              <a:t>         2018- </a:t>
            </a:r>
            <a:r>
              <a:rPr lang="tr-TR" sz="3200" b="1" dirty="0">
                <a:solidFill>
                  <a:srgbClr val="C00000"/>
                </a:solidFill>
              </a:rPr>
              <a:t>KPSS Ortaöğretim(Lise) Sınavı</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294" y="3813682"/>
            <a:ext cx="1269734" cy="110906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0213" y="1535887"/>
            <a:ext cx="1986276" cy="1254490"/>
          </a:xfrm>
          <a:prstGeom prst="rect">
            <a:avLst/>
          </a:prstGeom>
        </p:spPr>
      </p:pic>
      <p:sp>
        <p:nvSpPr>
          <p:cNvPr id="7" name="Metin kutusu 6"/>
          <p:cNvSpPr txBox="1"/>
          <p:nvPr/>
        </p:nvSpPr>
        <p:spPr>
          <a:xfrm>
            <a:off x="3337211" y="2982434"/>
            <a:ext cx="5772281" cy="646331"/>
          </a:xfrm>
          <a:prstGeom prst="rect">
            <a:avLst/>
          </a:prstGeom>
          <a:noFill/>
        </p:spPr>
        <p:txBody>
          <a:bodyPr wrap="square" rtlCol="0">
            <a:spAutoFit/>
          </a:bodyPr>
          <a:lstStyle/>
          <a:p>
            <a:pPr algn="ctr"/>
            <a:r>
              <a:rPr lang="tr-TR" b="1" dirty="0" smtClean="0"/>
              <a:t>İTO SÜLEYMAN TAŞTEKİN MESLEKİ VE TEKNİK ANADOLU LİSESİ</a:t>
            </a:r>
            <a:endParaRPr lang="tr-TR" b="1" dirty="0"/>
          </a:p>
        </p:txBody>
      </p:sp>
    </p:spTree>
    <p:extLst>
      <p:ext uri="{BB962C8B-B14F-4D97-AF65-F5344CB8AC3E}">
        <p14:creationId xmlns:p14="http://schemas.microsoft.com/office/powerpoint/2010/main" val="20090242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785004"/>
            <a:ext cx="10410644" cy="5090864"/>
          </a:xfrm>
        </p:spPr>
        <p:txBody>
          <a:bodyPr>
            <a:normAutofit lnSpcReduction="10000"/>
          </a:bodyPr>
          <a:lstStyle/>
          <a:p>
            <a:r>
              <a:rPr lang="tr-TR" sz="3900" b="1" dirty="0"/>
              <a:t>Genel Kültür [%] 50</a:t>
            </a:r>
          </a:p>
          <a:p>
            <a:r>
              <a:rPr lang="tr-TR" b="1" dirty="0"/>
              <a:t>1) Atatürk İlkeleri ve İnkılap Tarihi	[%] 40</a:t>
            </a:r>
            <a:r>
              <a:rPr lang="tr-TR" dirty="0"/>
              <a:t>	</a:t>
            </a:r>
            <a:endParaRPr lang="tr-TR" dirty="0" smtClean="0"/>
          </a:p>
          <a:p>
            <a:r>
              <a:rPr lang="tr-TR" dirty="0" smtClean="0"/>
              <a:t>a</a:t>
            </a:r>
            <a:r>
              <a:rPr lang="tr-TR" dirty="0"/>
              <a:t>) III. Selim’den itibaren Türk inkılabını hazırlayan etkenler	[%] 5	</a:t>
            </a:r>
            <a:endParaRPr lang="tr-TR" dirty="0" smtClean="0"/>
          </a:p>
          <a:p>
            <a:r>
              <a:rPr lang="tr-TR" dirty="0" smtClean="0"/>
              <a:t>b</a:t>
            </a:r>
            <a:r>
              <a:rPr lang="tr-TR" dirty="0"/>
              <a:t>) Ulusal Kurtuluş Savaşı	[%] 10	</a:t>
            </a:r>
            <a:endParaRPr lang="tr-TR" dirty="0" smtClean="0"/>
          </a:p>
          <a:p>
            <a:r>
              <a:rPr lang="tr-TR" dirty="0" smtClean="0"/>
              <a:t>c</a:t>
            </a:r>
            <a:r>
              <a:rPr lang="tr-TR" dirty="0"/>
              <a:t>) Atatürk ilke ve inkılapları	[%] 15	</a:t>
            </a:r>
            <a:endParaRPr lang="tr-TR" dirty="0" smtClean="0"/>
          </a:p>
          <a:p>
            <a:r>
              <a:rPr lang="tr-TR" dirty="0" smtClean="0"/>
              <a:t>d</a:t>
            </a:r>
            <a:r>
              <a:rPr lang="tr-TR" dirty="0"/>
              <a:t>) Atatürk Dönemi: İç olaylar ve dış politika	[%] 10	</a:t>
            </a:r>
            <a:endParaRPr lang="tr-TR" dirty="0" smtClean="0"/>
          </a:p>
          <a:p>
            <a:r>
              <a:rPr lang="tr-TR" b="1" dirty="0" smtClean="0"/>
              <a:t>2</a:t>
            </a:r>
            <a:r>
              <a:rPr lang="tr-TR" b="1" dirty="0"/>
              <a:t>) Türkiye Coğrafyası	[%] 30	</a:t>
            </a:r>
            <a:endParaRPr lang="tr-TR" b="1" dirty="0" smtClean="0"/>
          </a:p>
          <a:p>
            <a:r>
              <a:rPr lang="tr-TR" dirty="0" smtClean="0"/>
              <a:t>a</a:t>
            </a:r>
            <a:r>
              <a:rPr lang="tr-TR" dirty="0"/>
              <a:t>) Türkiye’nin fiziki özellikleri	[%] 5	</a:t>
            </a:r>
            <a:endParaRPr lang="tr-TR" dirty="0" smtClean="0"/>
          </a:p>
          <a:p>
            <a:r>
              <a:rPr lang="tr-TR" dirty="0" smtClean="0"/>
              <a:t>b</a:t>
            </a:r>
            <a:r>
              <a:rPr lang="tr-TR" dirty="0"/>
              <a:t>) Türkiye’nin beşerî özellikleri	[%] 5	</a:t>
            </a:r>
            <a:endParaRPr lang="tr-TR" dirty="0" smtClean="0"/>
          </a:p>
          <a:p>
            <a:r>
              <a:rPr lang="tr-TR" dirty="0" smtClean="0"/>
              <a:t>c</a:t>
            </a:r>
            <a:r>
              <a:rPr lang="tr-TR" dirty="0"/>
              <a:t>) Türkiye’nin ekonomik özellikleri	[%] 20	 	 </a:t>
            </a:r>
          </a:p>
          <a:p>
            <a:endParaRPr lang="tr-TR" dirty="0"/>
          </a:p>
        </p:txBody>
      </p:sp>
    </p:spTree>
    <p:extLst>
      <p:ext uri="{BB962C8B-B14F-4D97-AF65-F5344CB8AC3E}">
        <p14:creationId xmlns:p14="http://schemas.microsoft.com/office/powerpoint/2010/main" val="2942408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371600"/>
            <a:ext cx="9601196" cy="4504268"/>
          </a:xfrm>
        </p:spPr>
        <p:txBody>
          <a:bodyPr>
            <a:normAutofit fontScale="92500"/>
          </a:bodyPr>
          <a:lstStyle/>
          <a:p>
            <a:r>
              <a:rPr lang="tr-TR" b="1" dirty="0"/>
              <a:t>3) Temel Yurttaşlık Bilgisi	[%] </a:t>
            </a:r>
            <a:r>
              <a:rPr lang="tr-TR" b="1" dirty="0" smtClean="0"/>
              <a:t>15</a:t>
            </a:r>
          </a:p>
          <a:p>
            <a:r>
              <a:rPr lang="tr-TR" dirty="0"/>
              <a:t>a) Hukuk başlangıcı ve genel kamu hukuku, devletler umumi ve özel hukuku	[%] </a:t>
            </a:r>
            <a:r>
              <a:rPr lang="tr-TR" dirty="0" smtClean="0"/>
              <a:t>5</a:t>
            </a:r>
          </a:p>
          <a:p>
            <a:r>
              <a:rPr lang="tr-TR" dirty="0"/>
              <a:t>b) Anayasa	[%] </a:t>
            </a:r>
            <a:r>
              <a:rPr lang="tr-TR" dirty="0" smtClean="0"/>
              <a:t>5</a:t>
            </a:r>
          </a:p>
          <a:p>
            <a:r>
              <a:rPr lang="tr-TR" dirty="0"/>
              <a:t>c) İdare	[%] </a:t>
            </a:r>
            <a:r>
              <a:rPr lang="tr-TR" dirty="0" smtClean="0"/>
              <a:t>5</a:t>
            </a:r>
          </a:p>
          <a:p>
            <a:r>
              <a:rPr lang="tr-TR" b="1" dirty="0"/>
              <a:t>4) Türkiye ve Dünya ile İlgili Genel ve Güncel Sosyoekonomik Konular	[%] </a:t>
            </a:r>
            <a:r>
              <a:rPr lang="tr-TR" b="1" dirty="0" smtClean="0"/>
              <a:t>5</a:t>
            </a:r>
          </a:p>
          <a:p>
            <a:r>
              <a:rPr lang="tr-TR" b="1" dirty="0"/>
              <a:t>5) Türk Kültür ve Medeniyetleri	[%] </a:t>
            </a:r>
            <a:r>
              <a:rPr lang="tr-TR" b="1" dirty="0" smtClean="0"/>
              <a:t>10</a:t>
            </a:r>
          </a:p>
          <a:p>
            <a:r>
              <a:rPr lang="tr-TR" dirty="0"/>
              <a:t>a) Selçuklular ve önceki dönem	[%] </a:t>
            </a:r>
            <a:r>
              <a:rPr lang="tr-TR" dirty="0" smtClean="0"/>
              <a:t>5</a:t>
            </a:r>
          </a:p>
          <a:p>
            <a:r>
              <a:rPr lang="tr-TR" dirty="0"/>
              <a:t>b) Osmanlılar dönemi	[%] 5</a:t>
            </a:r>
          </a:p>
          <a:p>
            <a:endParaRPr lang="tr-TR" dirty="0"/>
          </a:p>
          <a:p>
            <a:endParaRPr lang="tr-TR" dirty="0"/>
          </a:p>
          <a:p>
            <a:endParaRPr lang="tr-TR" dirty="0"/>
          </a:p>
          <a:p>
            <a:endParaRPr lang="tr-TR" dirty="0"/>
          </a:p>
          <a:p>
            <a:endParaRPr lang="tr-TR" dirty="0"/>
          </a:p>
          <a:p>
            <a:endParaRPr lang="tr-TR" dirty="0"/>
          </a:p>
          <a:p>
            <a:endParaRPr lang="tr-TR" dirty="0"/>
          </a:p>
        </p:txBody>
      </p:sp>
    </p:spTree>
    <p:extLst>
      <p:ext uri="{BB962C8B-B14F-4D97-AF65-F5344CB8AC3E}">
        <p14:creationId xmlns:p14="http://schemas.microsoft.com/office/powerpoint/2010/main" val="34631831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664898"/>
            <a:ext cx="9601196" cy="4210970"/>
          </a:xfrm>
        </p:spPr>
        <p:txBody>
          <a:bodyPr>
            <a:normAutofit/>
          </a:bodyPr>
          <a:lstStyle/>
          <a:p>
            <a:r>
              <a:rPr lang="tr-TR" b="1" dirty="0"/>
              <a:t>KPSS Puanı Nasıl Hesaplanır?</a:t>
            </a:r>
          </a:p>
          <a:p>
            <a:pPr marL="0" indent="0">
              <a:buNone/>
            </a:pPr>
            <a:r>
              <a:rPr lang="tr-TR" dirty="0"/>
              <a:t> </a:t>
            </a:r>
          </a:p>
          <a:p>
            <a:r>
              <a:rPr lang="tr-TR" dirty="0"/>
              <a:t>Sınavda yer alan her test kendi içinde değerlendirmeye tabi tutulmaktadır. Her testte, </a:t>
            </a:r>
            <a:r>
              <a:rPr lang="tr-TR" b="1" dirty="0"/>
              <a:t>doğru cevap sayısından yanlış cevap sayısının dörtte biri çıkarılarak ham puanlar bulunup, bu puanların ortalama ve standart sapmaları kullanılarak standart puanlar hesaplanmaktadır.</a:t>
            </a:r>
          </a:p>
          <a:p>
            <a:endParaRPr lang="tr-TR" dirty="0"/>
          </a:p>
          <a:p>
            <a:endParaRPr lang="tr-TR" dirty="0"/>
          </a:p>
        </p:txBody>
      </p:sp>
    </p:spTree>
    <p:extLst>
      <p:ext uri="{BB962C8B-B14F-4D97-AF65-F5344CB8AC3E}">
        <p14:creationId xmlns:p14="http://schemas.microsoft.com/office/powerpoint/2010/main" val="13474996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138687"/>
            <a:ext cx="9601196" cy="4737181"/>
          </a:xfrm>
        </p:spPr>
        <p:txBody>
          <a:bodyPr>
            <a:normAutofit fontScale="85000" lnSpcReduction="10000"/>
          </a:bodyPr>
          <a:lstStyle/>
          <a:p>
            <a:pPr>
              <a:buNone/>
            </a:pPr>
            <a:r>
              <a:rPr lang="tr-TR" b="1" dirty="0" smtClean="0"/>
              <a:t>KPSS Tercihleri Nasıl Yapılır?</a:t>
            </a:r>
          </a:p>
          <a:p>
            <a:endParaRPr lang="tr-TR" dirty="0" smtClean="0"/>
          </a:p>
          <a:p>
            <a:endParaRPr lang="tr-TR" dirty="0"/>
          </a:p>
          <a:p>
            <a:r>
              <a:rPr lang="tr-TR" dirty="0"/>
              <a:t>Lisans ile </a:t>
            </a:r>
            <a:r>
              <a:rPr lang="tr-TR" dirty="0" err="1"/>
              <a:t>önlisans</a:t>
            </a:r>
            <a:r>
              <a:rPr lang="tr-TR" dirty="0"/>
              <a:t> ve ortaöğretim mezunları için yapılacak olan sınav sonuçlarının açıklanmasından sonra B Grubu Kadrolar için ÖSYM tarafından</a:t>
            </a:r>
            <a:r>
              <a:rPr lang="tr-TR" b="1" dirty="0"/>
              <a:t> bir Tercih Kılavuzu </a:t>
            </a:r>
            <a:r>
              <a:rPr lang="tr-TR" dirty="0"/>
              <a:t>hazırlanmaktadır. Bu Kılavuzda kamu kurum ve kuruluşlarına ait B Grubu Kadrolar</a:t>
            </a:r>
            <a:r>
              <a:rPr lang="tr-TR" b="1" dirty="0"/>
              <a:t>, kadro sayıları ve koşulları </a:t>
            </a:r>
            <a:r>
              <a:rPr lang="tr-TR" dirty="0"/>
              <a:t>yer almaktadır. Kamu kurum ve kuruluşlarına alınacak personelde 657 sayılı Devlet Memurları Kanunu’nun değişik 48. maddesinde yer alan askerlik, sağlık, suç durumu, yaş ve cinsiyet gibi genel ve özel şartlar aranmaktadır.</a:t>
            </a:r>
          </a:p>
          <a:p>
            <a:pPr marL="0" indent="0">
              <a:buNone/>
            </a:pPr>
            <a:r>
              <a:rPr lang="tr-TR" dirty="0"/>
              <a:t> </a:t>
            </a:r>
          </a:p>
          <a:p>
            <a:r>
              <a:rPr lang="tr-TR" b="1" dirty="0"/>
              <a:t>Adaylar, Tercih Kılavuzunda yer alacak yönteme göre tercihlerini internet aracılığıyla yapmaktadır. Tercihlerin hangi tarihler arasında yapılacağı basın yoluyla adaylara duyurulmaktadır. </a:t>
            </a:r>
            <a:r>
              <a:rPr lang="tr-TR" dirty="0"/>
              <a:t>Adaylar tercihlerini sınava girdikleri öğrenim düzeyindeki kadro ve/veya sözleşmeli pozisyonlar arasından yapmak zorundadırlar. </a:t>
            </a:r>
          </a:p>
        </p:txBody>
      </p:sp>
    </p:spTree>
    <p:extLst>
      <p:ext uri="{BB962C8B-B14F-4D97-AF65-F5344CB8AC3E}">
        <p14:creationId xmlns:p14="http://schemas.microsoft.com/office/powerpoint/2010/main" val="3821324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90113" y="672860"/>
            <a:ext cx="10972004" cy="5262113"/>
          </a:xfrm>
        </p:spPr>
        <p:txBody>
          <a:bodyPr>
            <a:normAutofit fontScale="70000" lnSpcReduction="20000"/>
          </a:bodyPr>
          <a:lstStyle/>
          <a:p>
            <a:pPr>
              <a:buNone/>
            </a:pPr>
            <a:r>
              <a:rPr lang="tr-TR" sz="2600" b="1" dirty="0">
                <a:effectLst>
                  <a:outerShdw blurRad="38100" dist="38100" dir="2700000" algn="tl">
                    <a:srgbClr val="000000">
                      <a:alpha val="43137"/>
                    </a:srgbClr>
                  </a:outerShdw>
                </a:effectLst>
              </a:rPr>
              <a:t>KPSS Puanı ile Yerleştirme Nasıl Yapılır?</a:t>
            </a:r>
          </a:p>
          <a:p>
            <a:pPr marL="0" indent="0">
              <a:buNone/>
            </a:pPr>
            <a:r>
              <a:rPr lang="tr-TR" dirty="0"/>
              <a:t> </a:t>
            </a:r>
          </a:p>
          <a:p>
            <a:r>
              <a:rPr lang="tr-TR" dirty="0"/>
              <a:t>Adaylar, ÖSYM tarafından B Grubu Kadrolara; puanları, tercihleri ve kadro sayıları göz önünde tutulmak suretiyle yerleştirilmektedir</a:t>
            </a:r>
            <a:r>
              <a:rPr lang="tr-TR" b="1" dirty="0"/>
              <a:t>. Yerleştirme işlemlerine son başvuru tarihi itibariyle sınava girdikleri öğrenim düzeyinde mezun durumda olmayan adayların kamu kurum ve kuruluşlarınca ataması yapılmamaktadır.</a:t>
            </a:r>
            <a:r>
              <a:rPr lang="tr-TR" dirty="0"/>
              <a:t> Yerleştirme </a:t>
            </a:r>
            <a:r>
              <a:rPr lang="tr-TR" dirty="0" smtClean="0"/>
              <a:t>işlemlerinde </a:t>
            </a:r>
            <a:r>
              <a:rPr lang="tr-TR" dirty="0"/>
              <a:t>aynı puanı alan adaylar arasından diploma tarihi itibariyle önce mezun olmuş olana, bunun aynı olması hâlinde yaşı büyük olana öncelik tanınmaktadır. Yerleştirmede adayların ÖSYM`ye internet yoluyla gönderdiği bilgiler esas alınmaktadır. </a:t>
            </a:r>
            <a:endParaRPr lang="tr-TR" dirty="0" smtClean="0"/>
          </a:p>
          <a:p>
            <a:pPr>
              <a:buNone/>
            </a:pPr>
            <a:endParaRPr lang="tr-TR" sz="2600" b="1" dirty="0" smtClean="0"/>
          </a:p>
          <a:p>
            <a:pPr>
              <a:buNone/>
            </a:pPr>
            <a:r>
              <a:rPr lang="tr-TR" sz="2600" b="1" dirty="0" smtClean="0"/>
              <a:t>KPSS </a:t>
            </a:r>
            <a:r>
              <a:rPr lang="tr-TR" sz="2600" b="1" dirty="0"/>
              <a:t>Puanı İle Atama Nasıl Yapılır?</a:t>
            </a:r>
          </a:p>
          <a:p>
            <a:pPr marL="0" indent="0">
              <a:buNone/>
            </a:pPr>
            <a:r>
              <a:rPr lang="tr-TR" dirty="0"/>
              <a:t> </a:t>
            </a:r>
          </a:p>
          <a:p>
            <a:r>
              <a:rPr lang="tr-TR" dirty="0"/>
              <a:t>ÖSYM tarafından yerleştirilen adaylar, </a:t>
            </a:r>
            <a:r>
              <a:rPr lang="tr-TR" b="1" dirty="0"/>
              <a:t>başka bir sınav veya mülakat yapılmaksızın, ilan edilmiş kadrolara doğrudan </a:t>
            </a:r>
            <a:r>
              <a:rPr lang="tr-TR" dirty="0"/>
              <a:t>atanmaktadır. Ancak, atama için öngörülen </a:t>
            </a:r>
            <a:r>
              <a:rPr lang="tr-TR" b="1" dirty="0"/>
              <a:t>koşullara uymayan veya gerekli belgeleri süresi içinde getiremeyen adayların atamaları yapılmamaktadır.</a:t>
            </a:r>
          </a:p>
          <a:p>
            <a:pPr marL="0" indent="0">
              <a:buNone/>
            </a:pPr>
            <a:r>
              <a:rPr lang="tr-TR" dirty="0"/>
              <a:t> </a:t>
            </a:r>
          </a:p>
          <a:p>
            <a:r>
              <a:rPr lang="tr-TR" dirty="0"/>
              <a:t>KPSS sonrası ÖSYM’ce gerçekleştirilen yerleştirme işlemlerinde tercihleri çerçevesinde merkezî yerleştirme kılavuzlarında yer alan </a:t>
            </a:r>
            <a:r>
              <a:rPr lang="tr-TR" b="1" dirty="0"/>
              <a:t>herhangi bir kadro ya da pozisyona yerleştirilen tüm adaylar, bu sınavın geçerlilik süresi içerisinde ÖSYM tarafından yapılacak diğer yerleştirmelerde İlgili KPSS sonucunu yeniden kullanamayacaklardır. </a:t>
            </a:r>
            <a:r>
              <a:rPr lang="tr-TR" dirty="0"/>
              <a:t>Ataması yapılan, niteliklerinin kontrolü için ilgili kuruma hiç başvurmayan ve başvurup niteliklerinin tutmadığı tespit edilen tüm adaylarda bu durumda değerlendirilir.</a:t>
            </a:r>
          </a:p>
          <a:p>
            <a:endParaRPr lang="tr-TR" dirty="0"/>
          </a:p>
        </p:txBody>
      </p:sp>
    </p:spTree>
    <p:extLst>
      <p:ext uri="{BB962C8B-B14F-4D97-AF65-F5344CB8AC3E}">
        <p14:creationId xmlns:p14="http://schemas.microsoft.com/office/powerpoint/2010/main" val="3684338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914400" y="982132"/>
            <a:ext cx="9982198" cy="1303867"/>
          </a:xfrm>
        </p:spPr>
        <p:txBody>
          <a:bodyPr>
            <a:noAutofit/>
          </a:bodyPr>
          <a:lstStyle/>
          <a:p>
            <a:r>
              <a:rPr lang="tr-TR" sz="2000" b="1" dirty="0" smtClean="0"/>
              <a:t>SINAV SONUÇLARININ AÇIKLANMASINDAN  SONRA ÖSYM TARAFINDAN MERKEZİ YERLEŞTİRME İÇİN TERCİH KILAVUZU YAYINLANMAKTADIR</a:t>
            </a:r>
            <a:r>
              <a:rPr lang="tr-TR" sz="2000" dirty="0" smtClean="0"/>
              <a:t>.</a:t>
            </a:r>
            <a:endParaRPr lang="tr-TR" sz="2000" dirty="0"/>
          </a:p>
        </p:txBody>
      </p:sp>
      <p:sp>
        <p:nvSpPr>
          <p:cNvPr id="3" name="2 İçerik Yer Tutucusu"/>
          <p:cNvSpPr>
            <a:spLocks noGrp="1"/>
          </p:cNvSpPr>
          <p:nvPr>
            <p:ph idx="1"/>
          </p:nvPr>
        </p:nvSpPr>
        <p:spPr>
          <a:xfrm>
            <a:off x="998806" y="2053883"/>
            <a:ext cx="10410092" cy="4065563"/>
          </a:xfrm>
        </p:spPr>
        <p:txBody>
          <a:bodyPr>
            <a:normAutofit fontScale="85000" lnSpcReduction="20000"/>
          </a:bodyPr>
          <a:lstStyle/>
          <a:p>
            <a:r>
              <a:rPr lang="tr-TR" sz="2100" b="1" dirty="0" smtClean="0"/>
              <a:t>BU KILAVUZDA ATAMA YAPILACAK KADRO VE POZİSYONLAR ,BUNLAR İÇİN </a:t>
            </a:r>
            <a:r>
              <a:rPr lang="tr-TR" sz="2200" b="1" u="sng" dirty="0" smtClean="0"/>
              <a:t>ARANAN NİTELİKLER (SERTİFİKA,SÜRÜCÜ BELGESİ VS.)</a:t>
            </a:r>
            <a:r>
              <a:rPr lang="tr-TR" sz="2100" b="1" dirty="0" smtClean="0"/>
              <a:t>VE KONTENJAN SAYILARI YER ALMAKTADIR.</a:t>
            </a:r>
          </a:p>
          <a:p>
            <a:r>
              <a:rPr lang="tr-TR" sz="2100" b="1" dirty="0" smtClean="0"/>
              <a:t>ADAYLAR BU KILAVUZDA YER ALAN KADRO VE POZİSYONLAR İÇİN ARANAN NİTELİKLERİ İNCELEYİP KENDİLERİNE UYGUN OLANLARA BAŞVURU YAPAR.</a:t>
            </a:r>
          </a:p>
          <a:p>
            <a:r>
              <a:rPr lang="tr-TR" sz="2100" b="1" dirty="0" smtClean="0"/>
              <a:t>YERLEŞTİRME İŞLEMLERİ ADAYLARIN PUANLARINA VE TERCİH SIRALAMALRINA GÖRE YAPILMAKTADIR.</a:t>
            </a:r>
          </a:p>
          <a:p>
            <a:r>
              <a:rPr lang="tr-TR" sz="2100" b="1" dirty="0" smtClean="0"/>
              <a:t>BİZİM OKULUMUZDAN MEZUN OLAN ÖĞRENCİLERİN KENDİ ALANLARINDA BAŞVURU YAPABİLMELERİ İÇN </a:t>
            </a:r>
            <a:r>
              <a:rPr lang="tr-TR" sz="2100" b="1" u="sng" dirty="0" smtClean="0"/>
              <a:t>NİTELİK KODLARI </a:t>
            </a:r>
            <a:r>
              <a:rPr lang="tr-TR" sz="2100" b="1" dirty="0" smtClean="0"/>
              <a:t>:</a:t>
            </a:r>
          </a:p>
          <a:p>
            <a:pPr>
              <a:buNone/>
            </a:pPr>
            <a:r>
              <a:rPr lang="tr-TR" sz="2100" b="1" dirty="0" smtClean="0"/>
              <a:t>     -  ELEKTRİK –ELEKTRONİK  </a:t>
            </a:r>
            <a:r>
              <a:rPr lang="tr-TR" sz="2100" b="1" u="sng" dirty="0" smtClean="0"/>
              <a:t>(2023)</a:t>
            </a:r>
          </a:p>
          <a:p>
            <a:pPr>
              <a:buNone/>
            </a:pPr>
            <a:r>
              <a:rPr lang="tr-TR" sz="2100" b="1" dirty="0" smtClean="0"/>
              <a:t>     -  BİLİŞİM  (</a:t>
            </a:r>
            <a:r>
              <a:rPr lang="tr-TR" sz="2100" b="1" u="sng" dirty="0" smtClean="0"/>
              <a:t>2011)</a:t>
            </a:r>
          </a:p>
          <a:p>
            <a:pPr>
              <a:buNone/>
            </a:pPr>
            <a:r>
              <a:rPr lang="tr-TR" sz="2100" b="1" dirty="0" smtClean="0"/>
              <a:t>     -  TESİSAT </a:t>
            </a:r>
            <a:r>
              <a:rPr lang="tr-TR" sz="2100" b="1" u="sng" dirty="0" smtClean="0"/>
              <a:t>(2111)</a:t>
            </a:r>
          </a:p>
          <a:p>
            <a:pPr>
              <a:buNone/>
            </a:pPr>
            <a:r>
              <a:rPr lang="tr-TR" sz="2100" b="1" dirty="0" smtClean="0"/>
              <a:t>     -  YENİLENEBİLİR ENERJİ </a:t>
            </a:r>
            <a:r>
              <a:rPr lang="tr-TR" sz="2100" b="1" u="sng" dirty="0" smtClean="0"/>
              <a:t>(2119 )</a:t>
            </a:r>
          </a:p>
          <a:p>
            <a:endParaRPr lang="tr-TR" sz="1800" dirty="0" smtClean="0"/>
          </a:p>
          <a:p>
            <a:endParaRPr lang="tr-TR" sz="18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44438" y="3100396"/>
            <a:ext cx="10558732" cy="1169679"/>
          </a:xfrm>
        </p:spPr>
        <p:txBody>
          <a:bodyPr>
            <a:noAutofit/>
          </a:bodyPr>
          <a:lstStyle/>
          <a:p>
            <a:r>
              <a:rPr lang="tr-TR" sz="3600" b="1" dirty="0" smtClean="0"/>
              <a:t>DİNLEDİĞİNİZ İÇİN TEŞEKKÜR EDERİZ.</a:t>
            </a:r>
            <a:endParaRPr lang="tr-TR" sz="3600" b="1" dirty="0"/>
          </a:p>
        </p:txBody>
      </p:sp>
    </p:spTree>
    <p:extLst>
      <p:ext uri="{BB962C8B-B14F-4D97-AF65-F5344CB8AC3E}">
        <p14:creationId xmlns:p14="http://schemas.microsoft.com/office/powerpoint/2010/main" val="866681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095555"/>
            <a:ext cx="9601196" cy="4780313"/>
          </a:xfrm>
        </p:spPr>
        <p:txBody>
          <a:bodyPr>
            <a:normAutofit fontScale="85000" lnSpcReduction="20000"/>
          </a:bodyPr>
          <a:lstStyle/>
          <a:p>
            <a:r>
              <a:rPr lang="tr-TR" b="1" dirty="0" err="1"/>
              <a:t>KPSS'ye</a:t>
            </a:r>
            <a:r>
              <a:rPr lang="tr-TR" b="1" dirty="0"/>
              <a:t> neden girmemiz gerekiyor?</a:t>
            </a:r>
          </a:p>
          <a:p>
            <a:endParaRPr lang="tr-TR" dirty="0"/>
          </a:p>
          <a:p>
            <a:r>
              <a:rPr lang="tr-TR" dirty="0"/>
              <a:t>Kamu kurumlarında memur, sözleşmeli personel veya diğer statülerde görev almak isteyen vatandaşların </a:t>
            </a:r>
            <a:r>
              <a:rPr lang="tr-TR" dirty="0" err="1"/>
              <a:t>KPSS'ye</a:t>
            </a:r>
            <a:r>
              <a:rPr lang="tr-TR" dirty="0"/>
              <a:t> girmeleri gerekmektedir.</a:t>
            </a:r>
          </a:p>
          <a:p>
            <a:endParaRPr lang="tr-TR" dirty="0"/>
          </a:p>
          <a:p>
            <a:r>
              <a:rPr lang="tr-TR" b="1" dirty="0" smtClean="0"/>
              <a:t>2018'te </a:t>
            </a:r>
            <a:r>
              <a:rPr lang="tr-TR" b="1" dirty="0"/>
              <a:t>lise düzeyinde KPSS olacak mı?</a:t>
            </a:r>
          </a:p>
          <a:p>
            <a:endParaRPr lang="tr-TR" dirty="0"/>
          </a:p>
          <a:p>
            <a:r>
              <a:rPr lang="tr-TR" dirty="0"/>
              <a:t>Evet. Daha önceki çift yıllarda olduğu gibi </a:t>
            </a:r>
            <a:r>
              <a:rPr lang="tr-TR" dirty="0" smtClean="0"/>
              <a:t>2018 </a:t>
            </a:r>
            <a:r>
              <a:rPr lang="tr-TR" dirty="0"/>
              <a:t>yılında da lise düzeyinde KPSS yapılacak.</a:t>
            </a:r>
          </a:p>
          <a:p>
            <a:endParaRPr lang="tr-TR" dirty="0"/>
          </a:p>
          <a:p>
            <a:r>
              <a:rPr lang="tr-TR" b="1" dirty="0" smtClean="0"/>
              <a:t>2018'ten </a:t>
            </a:r>
            <a:r>
              <a:rPr lang="tr-TR" b="1" dirty="0"/>
              <a:t>sonra lise için bir daha KPSS yapılmayacak mı?</a:t>
            </a:r>
          </a:p>
          <a:p>
            <a:endParaRPr lang="tr-TR" dirty="0"/>
          </a:p>
          <a:p>
            <a:r>
              <a:rPr lang="tr-TR" dirty="0" smtClean="0"/>
              <a:t>2020, 2022, 2024 </a:t>
            </a:r>
            <a:r>
              <a:rPr lang="tr-TR" dirty="0"/>
              <a:t>gibi tüm çift yıllarda lise düzeyinde KPSS yapılacaktır. Farklı dedikodulara itibar etmemek iyi olacaktır.</a:t>
            </a:r>
          </a:p>
          <a:p>
            <a:endParaRPr lang="tr-TR" dirty="0"/>
          </a:p>
        </p:txBody>
      </p:sp>
    </p:spTree>
    <p:extLst>
      <p:ext uri="{BB962C8B-B14F-4D97-AF65-F5344CB8AC3E}">
        <p14:creationId xmlns:p14="http://schemas.microsoft.com/office/powerpoint/2010/main" val="23305856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2018'te </a:t>
            </a:r>
            <a:r>
              <a:rPr lang="tr-TR" b="1" dirty="0"/>
              <a:t>lise KPSS hangi tarihte yapılacak?</a:t>
            </a:r>
          </a:p>
        </p:txBody>
      </p:sp>
      <p:sp>
        <p:nvSpPr>
          <p:cNvPr id="6" name="5 İçerik Yer Tutucusu"/>
          <p:cNvSpPr>
            <a:spLocks noGrp="1"/>
          </p:cNvSpPr>
          <p:nvPr>
            <p:ph idx="1"/>
          </p:nvPr>
        </p:nvSpPr>
        <p:spPr/>
        <p:txBody>
          <a:bodyPr/>
          <a:lstStyle/>
          <a:p>
            <a:r>
              <a:rPr lang="tr-TR" sz="4000" b="1" dirty="0" smtClean="0"/>
              <a:t>SINAV TARİHİ</a:t>
            </a:r>
          </a:p>
          <a:p>
            <a:r>
              <a:rPr lang="tr-TR" sz="4000" b="1" u="sng" dirty="0" smtClean="0"/>
              <a:t>07 EKİM 2018</a:t>
            </a:r>
          </a:p>
          <a:p>
            <a:r>
              <a:rPr lang="tr-TR" sz="4000" b="1" dirty="0" smtClean="0"/>
              <a:t>BAŞVURU TARİHİ</a:t>
            </a:r>
          </a:p>
          <a:p>
            <a:r>
              <a:rPr lang="tr-TR" sz="4000" b="1" u="sng" dirty="0" smtClean="0"/>
              <a:t>03-19 TEMMUZ 2018</a:t>
            </a:r>
          </a:p>
        </p:txBody>
      </p:sp>
    </p:spTree>
    <p:extLst>
      <p:ext uri="{BB962C8B-B14F-4D97-AF65-F5344CB8AC3E}">
        <p14:creationId xmlns:p14="http://schemas.microsoft.com/office/powerpoint/2010/main" val="32493358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121434"/>
            <a:ext cx="9601196" cy="4754434"/>
          </a:xfrm>
        </p:spPr>
        <p:txBody>
          <a:bodyPr>
            <a:normAutofit fontScale="85000" lnSpcReduction="20000"/>
          </a:bodyPr>
          <a:lstStyle/>
          <a:p>
            <a:r>
              <a:rPr lang="tr-TR" b="1" dirty="0"/>
              <a:t>Lise düzeyinden kimler girebilir?</a:t>
            </a:r>
          </a:p>
          <a:p>
            <a:pPr marL="0" indent="0">
              <a:buNone/>
            </a:pPr>
            <a:r>
              <a:rPr lang="tr-TR" dirty="0"/>
              <a:t> </a:t>
            </a:r>
          </a:p>
          <a:p>
            <a:r>
              <a:rPr lang="tr-TR" dirty="0"/>
              <a:t>- Lise </a:t>
            </a:r>
            <a:r>
              <a:rPr lang="tr-TR" dirty="0" smtClean="0"/>
              <a:t> </a:t>
            </a:r>
            <a:r>
              <a:rPr lang="tr-TR" dirty="0"/>
              <a:t>3 ve 4'üncü sınıflarda okuyan lise öğrencileri öğrenciler;</a:t>
            </a:r>
          </a:p>
          <a:p>
            <a:pPr marL="0" indent="0">
              <a:buNone/>
            </a:pPr>
            <a:r>
              <a:rPr lang="tr-TR" dirty="0"/>
              <a:t> </a:t>
            </a:r>
          </a:p>
          <a:p>
            <a:r>
              <a:rPr lang="tr-TR" dirty="0"/>
              <a:t>- </a:t>
            </a:r>
            <a:r>
              <a:rPr lang="tr-TR" dirty="0" smtClean="0"/>
              <a:t>Liseden </a:t>
            </a:r>
            <a:r>
              <a:rPr lang="tr-TR" dirty="0"/>
              <a:t>mezun olup üniversite okumayanlar;</a:t>
            </a:r>
          </a:p>
          <a:p>
            <a:pPr marL="0" indent="0">
              <a:buNone/>
            </a:pPr>
            <a:r>
              <a:rPr lang="tr-TR" dirty="0"/>
              <a:t> </a:t>
            </a:r>
          </a:p>
          <a:p>
            <a:r>
              <a:rPr lang="tr-TR" dirty="0"/>
              <a:t>- </a:t>
            </a:r>
            <a:r>
              <a:rPr lang="tr-TR" dirty="0" err="1"/>
              <a:t>Ö</a:t>
            </a:r>
            <a:r>
              <a:rPr lang="tr-TR" dirty="0" err="1" smtClean="0"/>
              <a:t>nlisans</a:t>
            </a:r>
            <a:r>
              <a:rPr lang="tr-TR" dirty="0" smtClean="0"/>
              <a:t> </a:t>
            </a:r>
            <a:r>
              <a:rPr lang="tr-TR" dirty="0"/>
              <a:t>1 ve 2'nci sınıfta okuyanlar,</a:t>
            </a:r>
          </a:p>
          <a:p>
            <a:pPr marL="0" indent="0">
              <a:buNone/>
            </a:pPr>
            <a:r>
              <a:rPr lang="tr-TR" dirty="0"/>
              <a:t> </a:t>
            </a:r>
          </a:p>
          <a:p>
            <a:r>
              <a:rPr lang="tr-TR" dirty="0"/>
              <a:t>- </a:t>
            </a:r>
            <a:r>
              <a:rPr lang="tr-TR" dirty="0" smtClean="0"/>
              <a:t>Lisans </a:t>
            </a:r>
            <a:r>
              <a:rPr lang="tr-TR" dirty="0"/>
              <a:t>1,2,3 ve 4'üncü sınıfta okuyanlar</a:t>
            </a:r>
          </a:p>
          <a:p>
            <a:pPr marL="0" indent="0">
              <a:buNone/>
            </a:pPr>
            <a:r>
              <a:rPr lang="tr-TR" dirty="0"/>
              <a:t> </a:t>
            </a:r>
          </a:p>
          <a:p>
            <a:r>
              <a:rPr lang="tr-TR" dirty="0"/>
              <a:t>Lisans başvurularının son gününde lisans veya </a:t>
            </a:r>
            <a:r>
              <a:rPr lang="tr-TR" dirty="0" err="1"/>
              <a:t>önlisans</a:t>
            </a:r>
            <a:r>
              <a:rPr lang="tr-TR" dirty="0"/>
              <a:t> mezunu olmayanlar </a:t>
            </a:r>
            <a:r>
              <a:rPr lang="tr-TR" dirty="0" smtClean="0"/>
              <a:t>2018 </a:t>
            </a:r>
            <a:r>
              <a:rPr lang="tr-TR" dirty="0" err="1"/>
              <a:t>KPSS'ye</a:t>
            </a:r>
            <a:r>
              <a:rPr lang="tr-TR" dirty="0"/>
              <a:t> lise düzeyinde girebilirler.</a:t>
            </a:r>
          </a:p>
          <a:p>
            <a:endParaRPr lang="tr-TR" dirty="0"/>
          </a:p>
        </p:txBody>
      </p:sp>
    </p:spTree>
    <p:extLst>
      <p:ext uri="{BB962C8B-B14F-4D97-AF65-F5344CB8AC3E}">
        <p14:creationId xmlns:p14="http://schemas.microsoft.com/office/powerpoint/2010/main" val="15577642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60896" y="948905"/>
            <a:ext cx="9601196" cy="4797566"/>
          </a:xfrm>
        </p:spPr>
        <p:txBody>
          <a:bodyPr>
            <a:normAutofit fontScale="92500" lnSpcReduction="20000"/>
          </a:bodyPr>
          <a:lstStyle/>
          <a:p>
            <a:endParaRPr lang="tr-TR" b="1" dirty="0" smtClean="0"/>
          </a:p>
          <a:p>
            <a:r>
              <a:rPr lang="tr-TR" sz="2600" b="1" dirty="0" smtClean="0"/>
              <a:t>Sınav </a:t>
            </a:r>
            <a:r>
              <a:rPr lang="tr-TR" sz="2600" b="1" dirty="0"/>
              <a:t>hakkında bilinmesi gerekenler</a:t>
            </a:r>
            <a:r>
              <a:rPr lang="tr-TR" sz="2600" b="1" dirty="0" smtClean="0"/>
              <a:t>?</a:t>
            </a:r>
          </a:p>
          <a:p>
            <a:endParaRPr lang="tr-TR" dirty="0" smtClean="0"/>
          </a:p>
          <a:p>
            <a:pPr marL="0" indent="0">
              <a:buNone/>
            </a:pPr>
            <a:endParaRPr lang="tr-TR" dirty="0"/>
          </a:p>
          <a:p>
            <a:r>
              <a:rPr lang="tr-TR" dirty="0"/>
              <a:t>Sınav Pazar sabahı 9.30'da başlayacak ve 11.30'da sona erecek. Adaylara toplam 120 soru sorulacak. Sınav puanı hesaplanırken dört yanlış bir doğruyu götürecektir.</a:t>
            </a:r>
          </a:p>
          <a:p>
            <a:r>
              <a:rPr lang="tr-TR" b="1" dirty="0" smtClean="0"/>
              <a:t>GENEL YETENEK 60 SORU</a:t>
            </a:r>
          </a:p>
          <a:p>
            <a:r>
              <a:rPr lang="tr-TR" b="1" dirty="0" smtClean="0"/>
              <a:t> </a:t>
            </a:r>
            <a:r>
              <a:rPr lang="tr-TR" b="1" dirty="0"/>
              <a:t>30 </a:t>
            </a:r>
            <a:r>
              <a:rPr lang="tr-TR" b="1" dirty="0" smtClean="0"/>
              <a:t>Türkçe, </a:t>
            </a:r>
            <a:r>
              <a:rPr lang="tr-TR" b="1" dirty="0"/>
              <a:t>30 matematik, </a:t>
            </a:r>
            <a:endParaRPr lang="tr-TR" b="1" dirty="0" smtClean="0"/>
          </a:p>
          <a:p>
            <a:r>
              <a:rPr lang="tr-TR" b="1" smtClean="0"/>
              <a:t>GENEL </a:t>
            </a:r>
            <a:r>
              <a:rPr lang="tr-TR" b="1" smtClean="0"/>
              <a:t>KÜLTÜR</a:t>
            </a:r>
            <a:r>
              <a:rPr lang="tr-TR" b="1" smtClean="0"/>
              <a:t> </a:t>
            </a:r>
            <a:r>
              <a:rPr lang="tr-TR" b="1" dirty="0" smtClean="0"/>
              <a:t>60 SORU</a:t>
            </a:r>
          </a:p>
          <a:p>
            <a:r>
              <a:rPr lang="tr-TR" b="1" dirty="0" smtClean="0"/>
              <a:t>27 </a:t>
            </a:r>
            <a:r>
              <a:rPr lang="tr-TR" b="1" dirty="0"/>
              <a:t>tarih, 18 coğrafya, 9 vatandaşlık ve 6 güncel bilgiler </a:t>
            </a:r>
            <a:r>
              <a:rPr lang="tr-TR" dirty="0"/>
              <a:t>konularından soru gelecektir. (Ancak, </a:t>
            </a:r>
            <a:r>
              <a:rPr lang="tr-TR" dirty="0" smtClean="0"/>
              <a:t>başvuru </a:t>
            </a:r>
            <a:r>
              <a:rPr lang="tr-TR" dirty="0"/>
              <a:t>kılavuzu yayınlandığında belki soru tarzı ve sayısal dağılımı yine değişebilir)</a:t>
            </a:r>
          </a:p>
          <a:p>
            <a:endParaRPr lang="tr-TR" dirty="0"/>
          </a:p>
        </p:txBody>
      </p:sp>
    </p:spTree>
    <p:extLst>
      <p:ext uri="{BB962C8B-B14F-4D97-AF65-F5344CB8AC3E}">
        <p14:creationId xmlns:p14="http://schemas.microsoft.com/office/powerpoint/2010/main" val="3583926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526875"/>
            <a:ext cx="9601196" cy="4348993"/>
          </a:xfrm>
        </p:spPr>
        <p:txBody>
          <a:bodyPr>
            <a:normAutofit lnSpcReduction="10000"/>
          </a:bodyPr>
          <a:lstStyle/>
          <a:p>
            <a:r>
              <a:rPr lang="tr-TR" b="1" dirty="0"/>
              <a:t>2016 KPSS puanı kaç yıl geçerli olacak?</a:t>
            </a:r>
          </a:p>
          <a:p>
            <a:endParaRPr lang="tr-TR" dirty="0"/>
          </a:p>
          <a:p>
            <a:r>
              <a:rPr lang="tr-TR" dirty="0" smtClean="0"/>
              <a:t>2020 </a:t>
            </a:r>
            <a:r>
              <a:rPr lang="tr-TR" dirty="0"/>
              <a:t>yılında yapılacak olan yeni bir B grubu sınava kadar geçerli olacak. Yani KPSS puanı 2 yıl geçerliliğini koruyacaktır.</a:t>
            </a:r>
          </a:p>
          <a:p>
            <a:endParaRPr lang="tr-TR" dirty="0"/>
          </a:p>
          <a:p>
            <a:r>
              <a:rPr lang="tr-TR" b="1" dirty="0"/>
              <a:t>KPSS puanını nerelerde kullanacağız?</a:t>
            </a:r>
          </a:p>
          <a:p>
            <a:endParaRPr lang="tr-TR" dirty="0"/>
          </a:p>
          <a:p>
            <a:r>
              <a:rPr lang="tr-TR" dirty="0"/>
              <a:t>Puanın geçerli olduğu süre içinde merkezi yerleştirme ve kurumsal yerleştirmelerde lise KPSS puanları kullanılarak tercih yapılacaktır.</a:t>
            </a:r>
          </a:p>
          <a:p>
            <a:endParaRPr lang="tr-TR" dirty="0"/>
          </a:p>
          <a:p>
            <a:endParaRPr lang="tr-TR" dirty="0"/>
          </a:p>
        </p:txBody>
      </p:sp>
    </p:spTree>
    <p:extLst>
      <p:ext uri="{BB962C8B-B14F-4D97-AF65-F5344CB8AC3E}">
        <p14:creationId xmlns:p14="http://schemas.microsoft.com/office/powerpoint/2010/main" val="1183458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95401" y="1207698"/>
            <a:ext cx="9601196" cy="4668170"/>
          </a:xfrm>
        </p:spPr>
        <p:txBody>
          <a:bodyPr>
            <a:normAutofit fontScale="85000" lnSpcReduction="20000"/>
          </a:bodyPr>
          <a:lstStyle/>
          <a:p>
            <a:endParaRPr lang="tr-TR" b="1" dirty="0" smtClean="0"/>
          </a:p>
          <a:p>
            <a:r>
              <a:rPr lang="tr-TR" b="1" dirty="0" smtClean="0"/>
              <a:t>Lise </a:t>
            </a:r>
            <a:r>
              <a:rPr lang="tr-TR" b="1" dirty="0"/>
              <a:t>düzeyinden en çok hangi unvanlara alım yapılıyor</a:t>
            </a:r>
            <a:r>
              <a:rPr lang="tr-TR" b="1" dirty="0" smtClean="0"/>
              <a:t>?</a:t>
            </a:r>
          </a:p>
          <a:p>
            <a:r>
              <a:rPr lang="tr-TR" u="sng" dirty="0" smtClean="0"/>
              <a:t>Kariyer meslekler dışında kalan kadro ve görevlerdir.</a:t>
            </a:r>
            <a:endParaRPr lang="tr-TR" u="sng" dirty="0"/>
          </a:p>
          <a:p>
            <a:endParaRPr lang="tr-TR" dirty="0"/>
          </a:p>
          <a:p>
            <a:r>
              <a:rPr lang="tr-TR" dirty="0"/>
              <a:t>Lise düzeyinden yapılan kurumsal ve merkezi alımlara baktığımızda en çok Sağlık ve teknik </a:t>
            </a:r>
            <a:r>
              <a:rPr lang="tr-TR" dirty="0" smtClean="0"/>
              <a:t>unvanlar,bilgisayar işletmeni,gardiyan </a:t>
            </a:r>
            <a:r>
              <a:rPr lang="tr-TR" dirty="0"/>
              <a:t>kaloriferci, şoför, hizmetli, zabıt katibi gibi unvanlara yönelik alım yapılmaktadır</a:t>
            </a:r>
            <a:r>
              <a:rPr lang="tr-TR" dirty="0" smtClean="0"/>
              <a:t>.</a:t>
            </a:r>
          </a:p>
          <a:p>
            <a:endParaRPr lang="tr-TR" b="1" dirty="0"/>
          </a:p>
          <a:p>
            <a:r>
              <a:rPr lang="tr-TR" b="1" dirty="0" err="1" smtClean="0"/>
              <a:t>KPSS’de</a:t>
            </a:r>
            <a:r>
              <a:rPr lang="tr-TR" b="1" dirty="0" smtClean="0"/>
              <a:t> </a:t>
            </a:r>
            <a:r>
              <a:rPr lang="tr-TR" b="1" dirty="0" err="1"/>
              <a:t>Önlisans</a:t>
            </a:r>
            <a:r>
              <a:rPr lang="tr-TR" b="1" dirty="0"/>
              <a:t> ve Ortaöğretim İçin Hangi Puan Türleri Gereklidir?</a:t>
            </a:r>
          </a:p>
          <a:p>
            <a:endParaRPr lang="tr-TR" dirty="0"/>
          </a:p>
          <a:p>
            <a:r>
              <a:rPr lang="tr-TR" dirty="0"/>
              <a:t>KPSS sonuçlarını esas alma durumunda olan kamu kurum ve kuruluşlarının B grubu kadro niteliği taşıyan tüm kadrolu ve sözleşmeli personel alımlarında </a:t>
            </a:r>
            <a:r>
              <a:rPr lang="tr-TR" dirty="0" err="1"/>
              <a:t>önlisans</a:t>
            </a:r>
            <a:r>
              <a:rPr lang="tr-TR" dirty="0"/>
              <a:t> düzeyi için KPSS P93 ve ortaöğretim içinse </a:t>
            </a:r>
            <a:r>
              <a:rPr lang="tr-TR" b="1" dirty="0"/>
              <a:t>KPSS P94 </a:t>
            </a:r>
            <a:r>
              <a:rPr lang="tr-TR" dirty="0"/>
              <a:t>puanını kullanacaklardır.</a:t>
            </a:r>
          </a:p>
          <a:p>
            <a:endParaRPr lang="tr-TR" dirty="0"/>
          </a:p>
          <a:p>
            <a:endParaRPr lang="tr-TR" dirty="0"/>
          </a:p>
        </p:txBody>
      </p:sp>
    </p:spTree>
    <p:extLst>
      <p:ext uri="{BB962C8B-B14F-4D97-AF65-F5344CB8AC3E}">
        <p14:creationId xmlns:p14="http://schemas.microsoft.com/office/powerpoint/2010/main" val="38528846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14246" y="1608027"/>
            <a:ext cx="9601196" cy="3318936"/>
          </a:xfrm>
        </p:spPr>
        <p:txBody>
          <a:bodyPr>
            <a:normAutofit/>
          </a:bodyPr>
          <a:lstStyle/>
          <a:p>
            <a:endParaRPr lang="tr-TR" dirty="0"/>
          </a:p>
          <a:p>
            <a:pPr>
              <a:buNone/>
            </a:pPr>
            <a:endParaRPr lang="tr-TR" b="1" dirty="0" smtClean="0"/>
          </a:p>
          <a:p>
            <a:r>
              <a:rPr lang="tr-TR" b="1" dirty="0" smtClean="0"/>
              <a:t>SINAV KILAVUZUN DA BELİRTİLECEK.</a:t>
            </a:r>
          </a:p>
          <a:p>
            <a:r>
              <a:rPr lang="tr-TR" b="1" dirty="0" smtClean="0"/>
              <a:t>ALIMALAR İKİ YILDA </a:t>
            </a:r>
            <a:r>
              <a:rPr lang="tr-TR" b="1" u="sng" dirty="0" smtClean="0"/>
              <a:t>4 KEZ </a:t>
            </a:r>
            <a:r>
              <a:rPr lang="tr-TR" b="1" dirty="0" smtClean="0"/>
              <a:t>HER YILIN </a:t>
            </a:r>
            <a:r>
              <a:rPr lang="tr-TR" b="1" u="sng" dirty="0" smtClean="0"/>
              <a:t>KASIM VE HAZİRAN </a:t>
            </a:r>
            <a:r>
              <a:rPr lang="tr-TR" b="1" dirty="0" smtClean="0"/>
              <a:t>AYLARINDA YAPILMAKTADIR</a:t>
            </a:r>
            <a:endParaRPr lang="tr-TR" b="1" dirty="0"/>
          </a:p>
        </p:txBody>
      </p:sp>
    </p:spTree>
    <p:extLst>
      <p:ext uri="{BB962C8B-B14F-4D97-AF65-F5344CB8AC3E}">
        <p14:creationId xmlns:p14="http://schemas.microsoft.com/office/powerpoint/2010/main" val="26125203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55453" y="1268083"/>
            <a:ext cx="10488283" cy="4625038"/>
          </a:xfrm>
        </p:spPr>
        <p:txBody>
          <a:bodyPr>
            <a:normAutofit/>
          </a:bodyPr>
          <a:lstStyle/>
          <a:p>
            <a:r>
              <a:rPr lang="tr-TR" sz="3600" b="1" i="1" dirty="0"/>
              <a:t>Genel Yetenek [%] 50</a:t>
            </a:r>
          </a:p>
          <a:p>
            <a:r>
              <a:rPr lang="tr-TR" b="1" dirty="0"/>
              <a:t>1) Türkçe</a:t>
            </a:r>
            <a:r>
              <a:rPr lang="tr-TR" dirty="0"/>
              <a:t>	</a:t>
            </a:r>
            <a:r>
              <a:rPr lang="tr-TR" dirty="0" smtClean="0"/>
              <a:t>                             </a:t>
            </a:r>
            <a:r>
              <a:rPr lang="tr-TR" b="1" dirty="0" smtClean="0"/>
              <a:t>2</a:t>
            </a:r>
            <a:r>
              <a:rPr lang="tr-TR" b="1" dirty="0"/>
              <a:t>) Matematik</a:t>
            </a:r>
          </a:p>
          <a:p>
            <a:r>
              <a:rPr lang="tr-TR" dirty="0"/>
              <a:t>a) Sözcük bilgisi	[%] 5	</a:t>
            </a:r>
            <a:r>
              <a:rPr lang="tr-TR" dirty="0" smtClean="0"/>
              <a:t>           a</a:t>
            </a:r>
            <a:r>
              <a:rPr lang="tr-TR" dirty="0"/>
              <a:t>) Sayılarla işlem yapma	[%] 10</a:t>
            </a:r>
          </a:p>
          <a:p>
            <a:r>
              <a:rPr lang="tr-TR" dirty="0"/>
              <a:t>b) Dil bilgisi	[%] 10	</a:t>
            </a:r>
            <a:r>
              <a:rPr lang="tr-TR" dirty="0" smtClean="0"/>
              <a:t>                 b</a:t>
            </a:r>
            <a:r>
              <a:rPr lang="tr-TR" dirty="0"/>
              <a:t>) Matematiksel ilişkilerden yararlanma	[%]10</a:t>
            </a:r>
          </a:p>
          <a:p>
            <a:r>
              <a:rPr lang="tr-TR" dirty="0"/>
              <a:t>c) Anlatım özellikleri	[%] 5	</a:t>
            </a:r>
            <a:r>
              <a:rPr lang="tr-TR" dirty="0" smtClean="0"/>
              <a:t>      c</a:t>
            </a:r>
            <a:r>
              <a:rPr lang="tr-TR" dirty="0"/>
              <a:t>) Problem çözme	[%] 20</a:t>
            </a:r>
          </a:p>
          <a:p>
            <a:r>
              <a:rPr lang="tr-TR" dirty="0"/>
              <a:t>d) Okuduğunu anlama	[%] 30	d) Temel geometri bilgilerinden yararlanma	[%] 5</a:t>
            </a:r>
          </a:p>
          <a:p>
            <a:r>
              <a:rPr lang="tr-TR" dirty="0"/>
              <a:t> 	 	</a:t>
            </a:r>
            <a:r>
              <a:rPr lang="tr-TR" dirty="0" smtClean="0"/>
              <a:t>                                           e</a:t>
            </a:r>
            <a:r>
              <a:rPr lang="tr-TR" dirty="0"/>
              <a:t>) Tablo, grafik okuma ve yorumlama	[%] 5</a:t>
            </a:r>
          </a:p>
          <a:p>
            <a:endParaRPr lang="tr-TR" dirty="0"/>
          </a:p>
        </p:txBody>
      </p:sp>
    </p:spTree>
    <p:extLst>
      <p:ext uri="{BB962C8B-B14F-4D97-AF65-F5344CB8AC3E}">
        <p14:creationId xmlns:p14="http://schemas.microsoft.com/office/powerpoint/2010/main" val="19296679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
  <a:themeElements>
    <a:clrScheme name="Organik">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199</TotalTime>
  <Words>609</Words>
  <Application>Microsoft Office PowerPoint</Application>
  <PresentationFormat>Özel</PresentationFormat>
  <Paragraphs>116</Paragraphs>
  <Slides>16</Slides>
  <Notes>0</Notes>
  <HiddenSlides>0</HiddenSlides>
  <MMClips>0</MMClips>
  <ScaleCrop>false</ScaleCrop>
  <HeadingPairs>
    <vt:vector size="4" baseType="variant">
      <vt:variant>
        <vt:lpstr>Tema</vt:lpstr>
      </vt:variant>
      <vt:variant>
        <vt:i4>1</vt:i4>
      </vt:variant>
      <vt:variant>
        <vt:lpstr>Slayt Başlıkları</vt:lpstr>
      </vt:variant>
      <vt:variant>
        <vt:i4>16</vt:i4>
      </vt:variant>
    </vt:vector>
  </HeadingPairs>
  <TitlesOfParts>
    <vt:vector size="17" baseType="lpstr">
      <vt:lpstr>Organik</vt:lpstr>
      <vt:lpstr>PowerPoint Sunusu</vt:lpstr>
      <vt:lpstr>PowerPoint Sunusu</vt:lpstr>
      <vt:lpstr>2018'te lise KPSS hangi tarihte yapılacak?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SINAV SONUÇLARININ AÇIKLANMASINDAN  SONRA ÖSYM TARAFINDAN MERKEZİ YERLEŞTİRME İÇİN TERCİH KILAVUZU YAYINLANMAKTADIR.</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dc:creator>
  <cp:lastModifiedBy>Yalçın DOĞAN</cp:lastModifiedBy>
  <cp:revision>13</cp:revision>
  <dcterms:created xsi:type="dcterms:W3CDTF">2016-03-02T11:26:57Z</dcterms:created>
  <dcterms:modified xsi:type="dcterms:W3CDTF">2018-03-19T12:46:39Z</dcterms:modified>
</cp:coreProperties>
</file>